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4" r:id="rId1"/>
  </p:sldMasterIdLst>
  <p:sldIdLst>
    <p:sldId id="256" r:id="rId2"/>
    <p:sldId id="268" r:id="rId3"/>
    <p:sldId id="257" r:id="rId4"/>
    <p:sldId id="258" r:id="rId5"/>
    <p:sldId id="259" r:id="rId6"/>
    <p:sldId id="269" r:id="rId7"/>
    <p:sldId id="265" r:id="rId8"/>
    <p:sldId id="261" r:id="rId9"/>
    <p:sldId id="270" r:id="rId10"/>
    <p:sldId id="271" r:id="rId11"/>
    <p:sldId id="263" r:id="rId12"/>
    <p:sldId id="272" r:id="rId13"/>
    <p:sldId id="273"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CF5892C-6819-4BAE-9B4D-6C305B65081A}" type="datetimeFigureOut">
              <a:rPr lang="en-GB" smtClean="0"/>
              <a:t>13/03/2019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E5F696A-6109-4E5B-A465-80E047B5546B}" type="slidenum">
              <a:rPr lang="en-GB" smtClean="0"/>
              <a:t>‹#›</a:t>
            </a:fld>
            <a:endParaRPr lang="en-GB"/>
          </a:p>
        </p:txBody>
      </p:sp>
    </p:spTree>
    <p:extLst>
      <p:ext uri="{BB962C8B-B14F-4D97-AF65-F5344CB8AC3E}">
        <p14:creationId xmlns:p14="http://schemas.microsoft.com/office/powerpoint/2010/main" val="7066741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CF5892C-6819-4BAE-9B4D-6C305B65081A}" type="datetimeFigureOut">
              <a:rPr lang="en-GB" smtClean="0"/>
              <a:t>13/03/2019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E5F696A-6109-4E5B-A465-80E047B5546B}" type="slidenum">
              <a:rPr lang="en-GB" smtClean="0"/>
              <a:t>‹#›</a:t>
            </a:fld>
            <a:endParaRPr lang="en-GB"/>
          </a:p>
        </p:txBody>
      </p:sp>
    </p:spTree>
    <p:extLst>
      <p:ext uri="{BB962C8B-B14F-4D97-AF65-F5344CB8AC3E}">
        <p14:creationId xmlns:p14="http://schemas.microsoft.com/office/powerpoint/2010/main" val="8347459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CF5892C-6819-4BAE-9B4D-6C305B65081A}" type="datetimeFigureOut">
              <a:rPr lang="en-GB" smtClean="0"/>
              <a:t>13/03/2019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E5F696A-6109-4E5B-A465-80E047B5546B}" type="slidenum">
              <a:rPr lang="en-GB" smtClean="0"/>
              <a:t>‹#›</a:t>
            </a:fld>
            <a:endParaRPr lang="en-GB"/>
          </a:p>
        </p:txBody>
      </p:sp>
    </p:spTree>
    <p:extLst>
      <p:ext uri="{BB962C8B-B14F-4D97-AF65-F5344CB8AC3E}">
        <p14:creationId xmlns:p14="http://schemas.microsoft.com/office/powerpoint/2010/main" val="9208854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smtClean="0"/>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smtClean="0"/>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CF5892C-6819-4BAE-9B4D-6C305B65081A}" type="datetimeFigureOut">
              <a:rPr lang="en-GB" smtClean="0"/>
              <a:t>13/03/2019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E5F696A-6109-4E5B-A465-80E047B5546B}" type="slidenum">
              <a:rPr lang="en-GB" smtClean="0"/>
              <a:t>‹#›</a:t>
            </a:fld>
            <a:endParaRPr lang="en-GB"/>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1007203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CF5892C-6819-4BAE-9B4D-6C305B65081A}" type="datetimeFigureOut">
              <a:rPr lang="en-GB" smtClean="0"/>
              <a:t>13/03/2019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E5F696A-6109-4E5B-A465-80E047B5546B}" type="slidenum">
              <a:rPr lang="en-GB" smtClean="0"/>
              <a:t>‹#›</a:t>
            </a:fld>
            <a:endParaRPr lang="en-GB"/>
          </a:p>
        </p:txBody>
      </p:sp>
    </p:spTree>
    <p:extLst>
      <p:ext uri="{BB962C8B-B14F-4D97-AF65-F5344CB8AC3E}">
        <p14:creationId xmlns:p14="http://schemas.microsoft.com/office/powerpoint/2010/main" val="34695235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CF5892C-6819-4BAE-9B4D-6C305B65081A}" type="datetimeFigureOut">
              <a:rPr lang="en-GB" smtClean="0"/>
              <a:t>13/03/2019</a:t>
            </a:fld>
            <a:endParaRPr lang="en-GB"/>
          </a:p>
        </p:txBody>
      </p:sp>
      <p:sp>
        <p:nvSpPr>
          <p:cNvPr id="4"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E5F696A-6109-4E5B-A465-80E047B5546B}" type="slidenum">
              <a:rPr lang="en-GB" smtClean="0"/>
              <a:t>‹#›</a:t>
            </a:fld>
            <a:endParaRPr lang="en-GB"/>
          </a:p>
        </p:txBody>
      </p:sp>
    </p:spTree>
    <p:extLst>
      <p:ext uri="{BB962C8B-B14F-4D97-AF65-F5344CB8AC3E}">
        <p14:creationId xmlns:p14="http://schemas.microsoft.com/office/powerpoint/2010/main" val="41249024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CF5892C-6819-4BAE-9B4D-6C305B65081A}" type="datetimeFigureOut">
              <a:rPr lang="en-GB" smtClean="0"/>
              <a:t>13/03/2019</a:t>
            </a:fld>
            <a:endParaRPr lang="en-GB"/>
          </a:p>
        </p:txBody>
      </p:sp>
      <p:sp>
        <p:nvSpPr>
          <p:cNvPr id="4"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E5F696A-6109-4E5B-A465-80E047B5546B}" type="slidenum">
              <a:rPr lang="en-GB" smtClean="0"/>
              <a:t>‹#›</a:t>
            </a:fld>
            <a:endParaRPr lang="en-GB"/>
          </a:p>
        </p:txBody>
      </p:sp>
    </p:spTree>
    <p:extLst>
      <p:ext uri="{BB962C8B-B14F-4D97-AF65-F5344CB8AC3E}">
        <p14:creationId xmlns:p14="http://schemas.microsoft.com/office/powerpoint/2010/main" val="31250086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CF5892C-6819-4BAE-9B4D-6C305B65081A}" type="datetimeFigureOut">
              <a:rPr lang="en-GB" smtClean="0"/>
              <a:t>13/03/2019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E5F696A-6109-4E5B-A465-80E047B5546B}" type="slidenum">
              <a:rPr lang="en-GB" smtClean="0"/>
              <a:t>‹#›</a:t>
            </a:fld>
            <a:endParaRPr lang="en-GB"/>
          </a:p>
        </p:txBody>
      </p:sp>
    </p:spTree>
    <p:extLst>
      <p:ext uri="{BB962C8B-B14F-4D97-AF65-F5344CB8AC3E}">
        <p14:creationId xmlns:p14="http://schemas.microsoft.com/office/powerpoint/2010/main" val="107019392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CF5892C-6819-4BAE-9B4D-6C305B65081A}" type="datetimeFigureOut">
              <a:rPr lang="en-GB" smtClean="0"/>
              <a:t>13/03/2019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E5F696A-6109-4E5B-A465-80E047B5546B}" type="slidenum">
              <a:rPr lang="en-GB" smtClean="0"/>
              <a:t>‹#›</a:t>
            </a:fld>
            <a:endParaRPr lang="en-GB"/>
          </a:p>
        </p:txBody>
      </p:sp>
    </p:spTree>
    <p:extLst>
      <p:ext uri="{BB962C8B-B14F-4D97-AF65-F5344CB8AC3E}">
        <p14:creationId xmlns:p14="http://schemas.microsoft.com/office/powerpoint/2010/main" val="1346408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p>
            <a:fld id="{4CF5892C-6819-4BAE-9B4D-6C305B65081A}" type="datetimeFigureOut">
              <a:rPr lang="en-GB" smtClean="0"/>
              <a:t>13/03/2019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E5F696A-6109-4E5B-A465-80E047B5546B}" type="slidenum">
              <a:rPr lang="en-GB" smtClean="0"/>
              <a:t>‹#›</a:t>
            </a:fld>
            <a:endParaRPr lang="en-GB"/>
          </a:p>
        </p:txBody>
      </p:sp>
    </p:spTree>
    <p:extLst>
      <p:ext uri="{BB962C8B-B14F-4D97-AF65-F5344CB8AC3E}">
        <p14:creationId xmlns:p14="http://schemas.microsoft.com/office/powerpoint/2010/main" val="23788512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CF5892C-6819-4BAE-9B4D-6C305B65081A}" type="datetimeFigureOut">
              <a:rPr lang="en-GB" smtClean="0"/>
              <a:t>13/03/2019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E5F696A-6109-4E5B-A465-80E047B5546B}" type="slidenum">
              <a:rPr lang="en-GB" smtClean="0"/>
              <a:t>‹#›</a:t>
            </a:fld>
            <a:endParaRPr lang="en-GB"/>
          </a:p>
        </p:txBody>
      </p:sp>
    </p:spTree>
    <p:extLst>
      <p:ext uri="{BB962C8B-B14F-4D97-AF65-F5344CB8AC3E}">
        <p14:creationId xmlns:p14="http://schemas.microsoft.com/office/powerpoint/2010/main" val="35728701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CF5892C-6819-4BAE-9B4D-6C305B65081A}" type="datetimeFigureOut">
              <a:rPr lang="en-GB" smtClean="0"/>
              <a:t>13/03/2019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E5F696A-6109-4E5B-A465-80E047B5546B}" type="slidenum">
              <a:rPr lang="en-GB" smtClean="0"/>
              <a:t>‹#›</a:t>
            </a:fld>
            <a:endParaRPr lang="en-GB"/>
          </a:p>
        </p:txBody>
      </p:sp>
    </p:spTree>
    <p:extLst>
      <p:ext uri="{BB962C8B-B14F-4D97-AF65-F5344CB8AC3E}">
        <p14:creationId xmlns:p14="http://schemas.microsoft.com/office/powerpoint/2010/main" val="40735641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CF5892C-6819-4BAE-9B4D-6C305B65081A}" type="datetimeFigureOut">
              <a:rPr lang="en-GB" smtClean="0"/>
              <a:t>13/03/2019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0E5F696A-6109-4E5B-A465-80E047B5546B}" type="slidenum">
              <a:rPr lang="en-GB" smtClean="0"/>
              <a:t>‹#›</a:t>
            </a:fld>
            <a:endParaRPr lang="en-GB"/>
          </a:p>
        </p:txBody>
      </p:sp>
    </p:spTree>
    <p:extLst>
      <p:ext uri="{BB962C8B-B14F-4D97-AF65-F5344CB8AC3E}">
        <p14:creationId xmlns:p14="http://schemas.microsoft.com/office/powerpoint/2010/main" val="12314944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4CF5892C-6819-4BAE-9B4D-6C305B65081A}" type="datetimeFigureOut">
              <a:rPr lang="en-GB" smtClean="0"/>
              <a:t>13/03/2019</a:t>
            </a:fld>
            <a:endParaRPr lang="en-GB"/>
          </a:p>
        </p:txBody>
      </p:sp>
      <p:sp>
        <p:nvSpPr>
          <p:cNvPr id="5" name="Footer Placeholder 3"/>
          <p:cNvSpPr>
            <a:spLocks noGrp="1"/>
          </p:cNvSpPr>
          <p:nvPr>
            <p:ph type="ftr" sz="quarter" idx="11"/>
          </p:nvPr>
        </p:nvSpPr>
        <p:spPr/>
        <p:txBody>
          <a:bodyPr/>
          <a:lstStyle/>
          <a:p>
            <a:endParaRPr lang="en-GB"/>
          </a:p>
        </p:txBody>
      </p:sp>
      <p:sp>
        <p:nvSpPr>
          <p:cNvPr id="6" name="Slide Number Placeholder 4"/>
          <p:cNvSpPr>
            <a:spLocks noGrp="1"/>
          </p:cNvSpPr>
          <p:nvPr>
            <p:ph type="sldNum" sz="quarter" idx="12"/>
          </p:nvPr>
        </p:nvSpPr>
        <p:spPr/>
        <p:txBody>
          <a:bodyPr/>
          <a:lstStyle/>
          <a:p>
            <a:fld id="{0E5F696A-6109-4E5B-A465-80E047B5546B}" type="slidenum">
              <a:rPr lang="en-GB" smtClean="0"/>
              <a:t>‹#›</a:t>
            </a:fld>
            <a:endParaRPr lang="en-GB"/>
          </a:p>
        </p:txBody>
      </p:sp>
    </p:spTree>
    <p:extLst>
      <p:ext uri="{BB962C8B-B14F-4D97-AF65-F5344CB8AC3E}">
        <p14:creationId xmlns:p14="http://schemas.microsoft.com/office/powerpoint/2010/main" val="28044800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CF5892C-6819-4BAE-9B4D-6C305B65081A}" type="datetimeFigureOut">
              <a:rPr lang="en-GB" smtClean="0"/>
              <a:t>13/03/2019</a:t>
            </a:fld>
            <a:endParaRPr lang="en-GB"/>
          </a:p>
        </p:txBody>
      </p:sp>
      <p:sp>
        <p:nvSpPr>
          <p:cNvPr id="5" name="Footer Placeholder 2"/>
          <p:cNvSpPr>
            <a:spLocks noGrp="1"/>
          </p:cNvSpPr>
          <p:nvPr>
            <p:ph type="ftr" sz="quarter" idx="11"/>
          </p:nvPr>
        </p:nvSpPr>
        <p:spPr/>
        <p:txBody>
          <a:bodyPr/>
          <a:lstStyle/>
          <a:p>
            <a:endParaRPr lang="en-GB"/>
          </a:p>
        </p:txBody>
      </p:sp>
      <p:sp>
        <p:nvSpPr>
          <p:cNvPr id="6" name="Slide Number Placeholder 3"/>
          <p:cNvSpPr>
            <a:spLocks noGrp="1"/>
          </p:cNvSpPr>
          <p:nvPr>
            <p:ph type="sldNum" sz="quarter" idx="12"/>
          </p:nvPr>
        </p:nvSpPr>
        <p:spPr/>
        <p:txBody>
          <a:bodyPr/>
          <a:lstStyle/>
          <a:p>
            <a:fld id="{0E5F696A-6109-4E5B-A465-80E047B5546B}" type="slidenum">
              <a:rPr lang="en-GB" smtClean="0"/>
              <a:t>‹#›</a:t>
            </a:fld>
            <a:endParaRPr lang="en-GB"/>
          </a:p>
        </p:txBody>
      </p:sp>
    </p:spTree>
    <p:extLst>
      <p:ext uri="{BB962C8B-B14F-4D97-AF65-F5344CB8AC3E}">
        <p14:creationId xmlns:p14="http://schemas.microsoft.com/office/powerpoint/2010/main" val="26948993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0"/>
          </p:nvPr>
        </p:nvSpPr>
        <p:spPr/>
        <p:txBody>
          <a:bodyPr/>
          <a:lstStyle/>
          <a:p>
            <a:fld id="{4CF5892C-6819-4BAE-9B4D-6C305B65081A}" type="datetimeFigureOut">
              <a:rPr lang="en-GB" smtClean="0"/>
              <a:t>13/03/2019</a:t>
            </a:fld>
            <a:endParaRPr lang="en-GB"/>
          </a:p>
        </p:txBody>
      </p:sp>
      <p:sp>
        <p:nvSpPr>
          <p:cNvPr id="5" name="Footer Placeholder 5"/>
          <p:cNvSpPr>
            <a:spLocks noGrp="1"/>
          </p:cNvSpPr>
          <p:nvPr>
            <p:ph type="ftr" sz="quarter" idx="11"/>
          </p:nvPr>
        </p:nvSpPr>
        <p:spPr/>
        <p:txBody>
          <a:bodyPr/>
          <a:lstStyle/>
          <a:p>
            <a:endParaRPr lang="en-GB"/>
          </a:p>
        </p:txBody>
      </p:sp>
      <p:sp>
        <p:nvSpPr>
          <p:cNvPr id="6" name="Slide Number Placeholder 6"/>
          <p:cNvSpPr>
            <a:spLocks noGrp="1"/>
          </p:cNvSpPr>
          <p:nvPr>
            <p:ph type="sldNum" sz="quarter" idx="12"/>
          </p:nvPr>
        </p:nvSpPr>
        <p:spPr/>
        <p:txBody>
          <a:bodyPr/>
          <a:lstStyle/>
          <a:p>
            <a:fld id="{0E5F696A-6109-4E5B-A465-80E047B5546B}" type="slidenum">
              <a:rPr lang="en-GB" smtClean="0"/>
              <a:t>‹#›</a:t>
            </a:fld>
            <a:endParaRPr lang="en-GB"/>
          </a:p>
        </p:txBody>
      </p:sp>
    </p:spTree>
    <p:extLst>
      <p:ext uri="{BB962C8B-B14F-4D97-AF65-F5344CB8AC3E}">
        <p14:creationId xmlns:p14="http://schemas.microsoft.com/office/powerpoint/2010/main" val="42843608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CF5892C-6819-4BAE-9B4D-6C305B65081A}" type="datetimeFigureOut">
              <a:rPr lang="en-GB" smtClean="0"/>
              <a:t>13/03/2019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E5F696A-6109-4E5B-A465-80E047B5546B}" type="slidenum">
              <a:rPr lang="en-GB" smtClean="0"/>
              <a:t>‹#›</a:t>
            </a:fld>
            <a:endParaRPr lang="en-GB"/>
          </a:p>
        </p:txBody>
      </p:sp>
    </p:spTree>
    <p:extLst>
      <p:ext uri="{BB962C8B-B14F-4D97-AF65-F5344CB8AC3E}">
        <p14:creationId xmlns:p14="http://schemas.microsoft.com/office/powerpoint/2010/main" val="16796153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CF5892C-6819-4BAE-9B4D-6C305B65081A}" type="datetimeFigureOut">
              <a:rPr lang="en-GB" smtClean="0"/>
              <a:t>13/03/2019</a:t>
            </a:fld>
            <a:endParaRPr lang="en-GB"/>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GB"/>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0E5F696A-6109-4E5B-A465-80E047B5546B}" type="slidenum">
              <a:rPr lang="en-GB" smtClean="0"/>
              <a:t>‹#›</a:t>
            </a:fld>
            <a:endParaRPr lang="en-GB"/>
          </a:p>
        </p:txBody>
      </p:sp>
    </p:spTree>
    <p:extLst>
      <p:ext uri="{BB962C8B-B14F-4D97-AF65-F5344CB8AC3E}">
        <p14:creationId xmlns:p14="http://schemas.microsoft.com/office/powerpoint/2010/main" val="3073912564"/>
      </p:ext>
    </p:extLst>
  </p:cSld>
  <p:clrMap bg1="dk1" tx1="lt1" bg2="dk2" tx2="lt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6" r:id="rId12"/>
    <p:sldLayoutId id="2147483727" r:id="rId13"/>
    <p:sldLayoutId id="2147483728" r:id="rId14"/>
    <p:sldLayoutId id="2147483729" r:id="rId15"/>
    <p:sldLayoutId id="2147483730" r:id="rId16"/>
    <p:sldLayoutId id="2147483731"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55710" y="855372"/>
            <a:ext cx="8825658" cy="3329581"/>
          </a:xfrm>
        </p:spPr>
        <p:txBody>
          <a:bodyPr>
            <a:normAutofit/>
          </a:bodyPr>
          <a:lstStyle/>
          <a:p>
            <a:r>
              <a:rPr lang="en-US" sz="8800" dirty="0" err="1" smtClean="0"/>
              <a:t>Batuan’s</a:t>
            </a:r>
            <a:r>
              <a:rPr lang="en-US" sz="8800" dirty="0" smtClean="0"/>
              <a:t> Karst Landscapes</a:t>
            </a:r>
            <a:endParaRPr lang="en-GB" sz="8800" dirty="0"/>
          </a:p>
        </p:txBody>
      </p:sp>
      <p:sp>
        <p:nvSpPr>
          <p:cNvPr id="3" name="Subtitle 2"/>
          <p:cNvSpPr>
            <a:spLocks noGrp="1"/>
          </p:cNvSpPr>
          <p:nvPr>
            <p:ph type="subTitle" idx="1"/>
          </p:nvPr>
        </p:nvSpPr>
        <p:spPr>
          <a:xfrm>
            <a:off x="889605" y="4777379"/>
            <a:ext cx="8825658" cy="1082507"/>
          </a:xfrm>
        </p:spPr>
        <p:txBody>
          <a:bodyPr>
            <a:normAutofit fontScale="62500" lnSpcReduction="20000"/>
          </a:bodyPr>
          <a:lstStyle/>
          <a:p>
            <a:r>
              <a:rPr lang="en-US" sz="4000" dirty="0" smtClean="0"/>
              <a:t>THE GEOLOGIC STORY OF BATUAN’S Caves, sinkholes, springs and interesting limestone formations like the Chocolate Hills</a:t>
            </a:r>
            <a:endParaRPr lang="en-GB" sz="4000" dirty="0"/>
          </a:p>
        </p:txBody>
      </p:sp>
      <p:sp>
        <p:nvSpPr>
          <p:cNvPr id="4" name="TextBox 3"/>
          <p:cNvSpPr txBox="1"/>
          <p:nvPr/>
        </p:nvSpPr>
        <p:spPr>
          <a:xfrm>
            <a:off x="803082" y="393707"/>
            <a:ext cx="8912181" cy="461665"/>
          </a:xfrm>
          <a:prstGeom prst="rect">
            <a:avLst/>
          </a:prstGeom>
          <a:noFill/>
        </p:spPr>
        <p:txBody>
          <a:bodyPr wrap="square" rtlCol="0">
            <a:spAutoFit/>
          </a:bodyPr>
          <a:lstStyle/>
          <a:p>
            <a:r>
              <a:rPr lang="en-US" sz="2400" dirty="0" smtClean="0"/>
              <a:t>TOURISM OFFICE OF BATUAN, BOHOL</a:t>
            </a:r>
            <a:endParaRPr lang="en-GB" sz="2400" dirty="0"/>
          </a:p>
        </p:txBody>
      </p:sp>
    </p:spTree>
    <p:extLst>
      <p:ext uri="{BB962C8B-B14F-4D97-AF65-F5344CB8AC3E}">
        <p14:creationId xmlns:p14="http://schemas.microsoft.com/office/powerpoint/2010/main" val="337916177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whole rice field flows with spring water!</a:t>
            </a:r>
            <a:endParaRPr lang="en-GB" dirty="0"/>
          </a:p>
        </p:txBody>
      </p:sp>
      <p:pic>
        <p:nvPicPr>
          <p:cNvPr id="3" name="Picture 2"/>
          <p:cNvPicPr>
            <a:picLocks noChangeAspect="1"/>
          </p:cNvPicPr>
          <p:nvPr/>
        </p:nvPicPr>
        <p:blipFill>
          <a:blip r:embed="rId2"/>
          <a:stretch>
            <a:fillRect/>
          </a:stretch>
        </p:blipFill>
        <p:spPr>
          <a:xfrm>
            <a:off x="5526060" y="1688123"/>
            <a:ext cx="6287404" cy="4702978"/>
          </a:xfrm>
          <a:prstGeom prst="rect">
            <a:avLst/>
          </a:prstGeom>
        </p:spPr>
      </p:pic>
      <p:sp>
        <p:nvSpPr>
          <p:cNvPr id="5" name="TextBox 4"/>
          <p:cNvSpPr txBox="1"/>
          <p:nvPr/>
        </p:nvSpPr>
        <p:spPr>
          <a:xfrm>
            <a:off x="787791" y="2092195"/>
            <a:ext cx="4403187" cy="3785652"/>
          </a:xfrm>
          <a:prstGeom prst="rect">
            <a:avLst/>
          </a:prstGeom>
          <a:noFill/>
        </p:spPr>
        <p:txBody>
          <a:bodyPr wrap="square" rtlCol="0">
            <a:spAutoFit/>
          </a:bodyPr>
          <a:lstStyle/>
          <a:p>
            <a:r>
              <a:rPr lang="en-US" sz="2400" dirty="0" smtClean="0"/>
              <a:t>Instead of the rivers </a:t>
            </a:r>
            <a:r>
              <a:rPr lang="en-US" sz="2400" dirty="0"/>
              <a:t>a</a:t>
            </a:r>
            <a:r>
              <a:rPr lang="en-US" sz="2400" dirty="0" smtClean="0"/>
              <a:t>nd streams of a traditional surface drainage system, the rainwater in </a:t>
            </a:r>
            <a:r>
              <a:rPr lang="en-US" sz="2400" dirty="0" err="1" smtClean="0"/>
              <a:t>Batuan</a:t>
            </a:r>
            <a:r>
              <a:rPr lang="en-US" sz="2400" dirty="0" smtClean="0"/>
              <a:t> flows into the mountains and out through the springs.</a:t>
            </a:r>
          </a:p>
          <a:p>
            <a:r>
              <a:rPr lang="en-US" sz="2400" dirty="0" smtClean="0"/>
              <a:t>It is then directed to the rice fields so that water flows slowly throughout the entire valley towards the sea.</a:t>
            </a:r>
            <a:endParaRPr lang="en-GB" sz="2400" dirty="0"/>
          </a:p>
        </p:txBody>
      </p:sp>
    </p:spTree>
    <p:extLst>
      <p:ext uri="{BB962C8B-B14F-4D97-AF65-F5344CB8AC3E}">
        <p14:creationId xmlns:p14="http://schemas.microsoft.com/office/powerpoint/2010/main" val="25703539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9404723" cy="989716"/>
          </a:xfrm>
        </p:spPr>
        <p:txBody>
          <a:bodyPr/>
          <a:lstStyle/>
          <a:p>
            <a:pPr algn="ctr"/>
            <a:r>
              <a:rPr lang="en-US" dirty="0" smtClean="0"/>
              <a:t>Why is the </a:t>
            </a:r>
            <a:r>
              <a:rPr lang="en-US" dirty="0" err="1" smtClean="0"/>
              <a:t>Loboc</a:t>
            </a:r>
            <a:r>
              <a:rPr lang="en-US" dirty="0" smtClean="0"/>
              <a:t> River green?</a:t>
            </a:r>
            <a:endParaRPr lang="en-GB" dirty="0"/>
          </a:p>
        </p:txBody>
      </p:sp>
      <p:pic>
        <p:nvPicPr>
          <p:cNvPr id="4098" name="Picture 2" descr="Image result for loboc rive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67981" y="1610001"/>
            <a:ext cx="7171607" cy="475119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365760" y="1595021"/>
            <a:ext cx="3812344" cy="5262979"/>
          </a:xfrm>
          <a:prstGeom prst="rect">
            <a:avLst/>
          </a:prstGeom>
          <a:noFill/>
        </p:spPr>
        <p:txBody>
          <a:bodyPr wrap="square" rtlCol="0">
            <a:spAutoFit/>
          </a:bodyPr>
          <a:lstStyle/>
          <a:p>
            <a:r>
              <a:rPr lang="en-US" sz="2400" dirty="0" smtClean="0"/>
              <a:t>Calcium carbonate is dissolved by rainwater as it flows through the limestone giving the water its distinctive color. The </a:t>
            </a:r>
            <a:r>
              <a:rPr lang="en-US" sz="2400" dirty="0" err="1" smtClean="0"/>
              <a:t>Loboc</a:t>
            </a:r>
            <a:r>
              <a:rPr lang="en-US" sz="2400" dirty="0" smtClean="0"/>
              <a:t> River gets its stunning emerald color because the water flowed through the hills of </a:t>
            </a:r>
            <a:r>
              <a:rPr lang="en-US" sz="2400" dirty="0" err="1" smtClean="0"/>
              <a:t>Batuan</a:t>
            </a:r>
            <a:r>
              <a:rPr lang="en-US" sz="2400" dirty="0" smtClean="0"/>
              <a:t>, Carmen and other upland municipalities.</a:t>
            </a:r>
          </a:p>
          <a:p>
            <a:endParaRPr lang="en-GB" sz="2400" dirty="0"/>
          </a:p>
        </p:txBody>
      </p:sp>
    </p:spTree>
    <p:extLst>
      <p:ext uri="{BB962C8B-B14F-4D97-AF65-F5344CB8AC3E}">
        <p14:creationId xmlns:p14="http://schemas.microsoft.com/office/powerpoint/2010/main" val="264558135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t>
            </a:r>
            <a:r>
              <a:rPr lang="en-US" dirty="0" err="1" smtClean="0"/>
              <a:t>Loboc</a:t>
            </a:r>
            <a:r>
              <a:rPr lang="en-US" dirty="0" smtClean="0"/>
              <a:t> River is called the </a:t>
            </a:r>
            <a:r>
              <a:rPr lang="en-US" dirty="0" err="1" smtClean="0"/>
              <a:t>Makapiko</a:t>
            </a:r>
            <a:r>
              <a:rPr lang="en-US" dirty="0" smtClean="0"/>
              <a:t> in </a:t>
            </a:r>
            <a:r>
              <a:rPr lang="en-US" dirty="0" err="1" smtClean="0"/>
              <a:t>Batuan</a:t>
            </a:r>
            <a:endParaRPr lang="en-GB" dirty="0"/>
          </a:p>
        </p:txBody>
      </p:sp>
      <p:pic>
        <p:nvPicPr>
          <p:cNvPr id="3" name="Picture 2"/>
          <p:cNvPicPr>
            <a:picLocks noChangeAspect="1"/>
          </p:cNvPicPr>
          <p:nvPr/>
        </p:nvPicPr>
        <p:blipFill rotWithShape="1">
          <a:blip r:embed="rId2"/>
          <a:srcRect t="-9880" b="9880"/>
          <a:stretch/>
        </p:blipFill>
        <p:spPr>
          <a:xfrm>
            <a:off x="5508364" y="1554480"/>
            <a:ext cx="6299120" cy="4199413"/>
          </a:xfrm>
          <a:prstGeom prst="rect">
            <a:avLst/>
          </a:prstGeom>
        </p:spPr>
      </p:pic>
      <p:sp>
        <p:nvSpPr>
          <p:cNvPr id="4" name="TextBox 3"/>
          <p:cNvSpPr txBox="1"/>
          <p:nvPr/>
        </p:nvSpPr>
        <p:spPr>
          <a:xfrm>
            <a:off x="646111" y="2315358"/>
            <a:ext cx="4643341" cy="2677656"/>
          </a:xfrm>
          <a:prstGeom prst="rect">
            <a:avLst/>
          </a:prstGeom>
          <a:noFill/>
        </p:spPr>
        <p:txBody>
          <a:bodyPr wrap="square" rtlCol="0">
            <a:spAutoFit/>
          </a:bodyPr>
          <a:lstStyle/>
          <a:p>
            <a:r>
              <a:rPr lang="en-US" sz="2800" dirty="0" smtClean="0"/>
              <a:t>The color of the </a:t>
            </a:r>
            <a:r>
              <a:rPr lang="en-US" sz="2800" dirty="0" err="1" smtClean="0"/>
              <a:t>Makapiko</a:t>
            </a:r>
            <a:r>
              <a:rPr lang="en-US" sz="2800" dirty="0" smtClean="0"/>
              <a:t> is a muted version of the </a:t>
            </a:r>
            <a:r>
              <a:rPr lang="en-US" sz="2800" dirty="0" err="1" smtClean="0"/>
              <a:t>Loboc’s</a:t>
            </a:r>
            <a:r>
              <a:rPr lang="en-US" sz="2800" dirty="0" smtClean="0"/>
              <a:t> emerald. The color intensifies as the water moves downstream.</a:t>
            </a:r>
            <a:endParaRPr lang="en-GB" sz="2800" dirty="0"/>
          </a:p>
        </p:txBody>
      </p:sp>
      <p:sp>
        <p:nvSpPr>
          <p:cNvPr id="5" name="TextBox 4"/>
          <p:cNvSpPr txBox="1"/>
          <p:nvPr/>
        </p:nvSpPr>
        <p:spPr>
          <a:xfrm>
            <a:off x="193183" y="5894776"/>
            <a:ext cx="11732653" cy="646331"/>
          </a:xfrm>
          <a:prstGeom prst="rect">
            <a:avLst/>
          </a:prstGeom>
          <a:noFill/>
        </p:spPr>
        <p:txBody>
          <a:bodyPr wrap="square" rtlCol="0">
            <a:spAutoFit/>
          </a:bodyPr>
          <a:lstStyle/>
          <a:p>
            <a:pPr algn="ctr"/>
            <a:r>
              <a:rPr lang="en-US" sz="3600" b="1" dirty="0" smtClean="0">
                <a:solidFill>
                  <a:srgbClr val="FF0000"/>
                </a:solidFill>
              </a:rPr>
              <a:t>Try our </a:t>
            </a:r>
            <a:r>
              <a:rPr lang="en-US" sz="3600" b="1" dirty="0" err="1" smtClean="0">
                <a:solidFill>
                  <a:srgbClr val="FF0000"/>
                </a:solidFill>
              </a:rPr>
              <a:t>Makapiko</a:t>
            </a:r>
            <a:r>
              <a:rPr lang="en-US" sz="3600" b="1" dirty="0" smtClean="0">
                <a:solidFill>
                  <a:srgbClr val="FF0000"/>
                </a:solidFill>
              </a:rPr>
              <a:t> River Tubing Tour or our Rizal Tour</a:t>
            </a:r>
            <a:endParaRPr lang="en-GB" sz="3600" b="1" dirty="0">
              <a:solidFill>
                <a:srgbClr val="FF0000"/>
              </a:solidFill>
            </a:endParaRPr>
          </a:p>
        </p:txBody>
      </p:sp>
    </p:spTree>
    <p:extLst>
      <p:ext uri="{BB962C8B-B14F-4D97-AF65-F5344CB8AC3E}">
        <p14:creationId xmlns:p14="http://schemas.microsoft.com/office/powerpoint/2010/main" val="33471643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solidFill>
                  <a:schemeClr val="tx1"/>
                </a:solidFill>
              </a:rPr>
              <a:t>BATUAN TOURISM OFFICE</a:t>
            </a:r>
            <a:br>
              <a:rPr lang="en-US" b="1" dirty="0" smtClean="0">
                <a:solidFill>
                  <a:schemeClr val="tx1"/>
                </a:solidFill>
              </a:rPr>
            </a:br>
            <a:r>
              <a:rPr lang="en-US" b="1" dirty="0" smtClean="0">
                <a:solidFill>
                  <a:schemeClr val="tx1"/>
                </a:solidFill>
              </a:rPr>
              <a:t>UNDISCOVERED ADVENTURE TOURS</a:t>
            </a:r>
            <a:endParaRPr lang="en-GB" b="1" dirty="0">
              <a:solidFill>
                <a:schemeClr val="tx1"/>
              </a:solidFill>
            </a:endParaRPr>
          </a:p>
        </p:txBody>
      </p:sp>
      <p:sp>
        <p:nvSpPr>
          <p:cNvPr id="3" name="TextBox 2"/>
          <p:cNvSpPr txBox="1"/>
          <p:nvPr/>
        </p:nvSpPr>
        <p:spPr>
          <a:xfrm>
            <a:off x="646111" y="2548706"/>
            <a:ext cx="11009269" cy="2585323"/>
          </a:xfrm>
          <a:prstGeom prst="rect">
            <a:avLst/>
          </a:prstGeom>
          <a:noFill/>
        </p:spPr>
        <p:txBody>
          <a:bodyPr wrap="square" rtlCol="0">
            <a:spAutoFit/>
          </a:bodyPr>
          <a:lstStyle/>
          <a:p>
            <a:r>
              <a:rPr lang="en-US" dirty="0" smtClean="0"/>
              <a:t>RIZAL PACKAGE TOUR – HIKING, CAVING AND TUBING THE MAKAPIKO RIVER</a:t>
            </a:r>
          </a:p>
          <a:p>
            <a:endParaRPr lang="en-US" dirty="0" smtClean="0"/>
          </a:p>
          <a:p>
            <a:r>
              <a:rPr lang="en-US" dirty="0" smtClean="0"/>
              <a:t>JANLUD CAVE TOUR – CAVING IN JANLUD</a:t>
            </a:r>
          </a:p>
          <a:p>
            <a:endParaRPr lang="en-US" dirty="0" smtClean="0"/>
          </a:p>
          <a:p>
            <a:r>
              <a:rPr lang="en-US" dirty="0" smtClean="0"/>
              <a:t>CLOSE ENCOUNTER WITH THE CHOCOLATE HILLS – A HIKE TO THE TOP OF A CHOCOLATE HILL</a:t>
            </a:r>
          </a:p>
          <a:p>
            <a:endParaRPr lang="en-US" dirty="0" smtClean="0"/>
          </a:p>
          <a:p>
            <a:r>
              <a:rPr lang="en-US" dirty="0" smtClean="0"/>
              <a:t>TUBING TOUR – TUBING ON THE MAKAPIKO RIVER</a:t>
            </a:r>
          </a:p>
          <a:p>
            <a:endParaRPr lang="en-US" dirty="0" smtClean="0"/>
          </a:p>
          <a:p>
            <a:r>
              <a:rPr lang="en-US" dirty="0" smtClean="0"/>
              <a:t>FARM TOUR – A TOUR OF JOLIT’S GARDEN IN CAMBACAY</a:t>
            </a:r>
            <a:endParaRPr lang="en-GB" dirty="0"/>
          </a:p>
        </p:txBody>
      </p:sp>
    </p:spTree>
    <p:extLst>
      <p:ext uri="{BB962C8B-B14F-4D97-AF65-F5344CB8AC3E}">
        <p14:creationId xmlns:p14="http://schemas.microsoft.com/office/powerpoint/2010/main" val="30355624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a karst landscape?</a:t>
            </a:r>
            <a:endParaRPr lang="en-GB" dirty="0"/>
          </a:p>
        </p:txBody>
      </p:sp>
      <p:sp>
        <p:nvSpPr>
          <p:cNvPr id="3" name="Content Placeholder 2"/>
          <p:cNvSpPr>
            <a:spLocks noGrp="1"/>
          </p:cNvSpPr>
          <p:nvPr>
            <p:ph sz="half" idx="1"/>
          </p:nvPr>
        </p:nvSpPr>
        <p:spPr>
          <a:xfrm>
            <a:off x="1040372" y="1866082"/>
            <a:ext cx="4396339" cy="4856690"/>
          </a:xfrm>
        </p:spPr>
        <p:txBody>
          <a:bodyPr>
            <a:normAutofit/>
          </a:bodyPr>
          <a:lstStyle/>
          <a:p>
            <a:r>
              <a:rPr lang="en-US" sz="2000" dirty="0" smtClean="0"/>
              <a:t>A karst landscape starts with soluble rock like limestone or dolomite that is then slowly dissolved by rainwater over thousands of years.</a:t>
            </a:r>
          </a:p>
          <a:p>
            <a:r>
              <a:rPr lang="en-US" sz="2000" dirty="0" smtClean="0"/>
              <a:t>In </a:t>
            </a:r>
            <a:r>
              <a:rPr lang="en-US" sz="2000" dirty="0" err="1" smtClean="0"/>
              <a:t>Batuan</a:t>
            </a:r>
            <a:r>
              <a:rPr lang="en-US" sz="2000" dirty="0" smtClean="0"/>
              <a:t>, the limestone is 3 to 4 million years old and a formation hundreds of meters thick was uplifted as a result of tectonic plate movement.</a:t>
            </a:r>
          </a:p>
          <a:p>
            <a:r>
              <a:rPr lang="en-US" sz="2000" dirty="0" smtClean="0"/>
              <a:t>As the limestone has dissolved, caves, sinkholes and springs have formed. Even the Chocolate Hills!</a:t>
            </a:r>
            <a:endParaRPr lang="en-GB" sz="2000" dirty="0"/>
          </a:p>
        </p:txBody>
      </p:sp>
      <p:pic>
        <p:nvPicPr>
          <p:cNvPr id="5" name="Content Placeholder 4"/>
          <p:cNvPicPr>
            <a:picLocks noGrp="1" noChangeAspect="1"/>
          </p:cNvPicPr>
          <p:nvPr>
            <p:ph sz="half" idx="2"/>
          </p:nvPr>
        </p:nvPicPr>
        <p:blipFill>
          <a:blip r:embed="rId2"/>
          <a:stretch>
            <a:fillRect/>
          </a:stretch>
        </p:blipFill>
        <p:spPr>
          <a:xfrm>
            <a:off x="7847806" y="4151313"/>
            <a:ext cx="9525" cy="9525"/>
          </a:xfrm>
          <a:prstGeom prst="rect">
            <a:avLst/>
          </a:prstGeom>
        </p:spPr>
      </p:pic>
      <p:pic>
        <p:nvPicPr>
          <p:cNvPr id="7" name="Picture 6"/>
          <p:cNvPicPr>
            <a:picLocks noChangeAspect="1"/>
          </p:cNvPicPr>
          <p:nvPr/>
        </p:nvPicPr>
        <p:blipFill>
          <a:blip r:embed="rId2"/>
          <a:stretch>
            <a:fillRect/>
          </a:stretch>
        </p:blipFill>
        <p:spPr>
          <a:xfrm>
            <a:off x="6091237" y="3424237"/>
            <a:ext cx="9525" cy="9525"/>
          </a:xfrm>
          <a:prstGeom prst="rect">
            <a:avLst/>
          </a:prstGeom>
        </p:spPr>
      </p:pic>
      <p:pic>
        <p:nvPicPr>
          <p:cNvPr id="10" name="Picture 9"/>
          <p:cNvPicPr>
            <a:picLocks noChangeAspect="1"/>
          </p:cNvPicPr>
          <p:nvPr/>
        </p:nvPicPr>
        <p:blipFill>
          <a:blip r:embed="rId3"/>
          <a:stretch>
            <a:fillRect/>
          </a:stretch>
        </p:blipFill>
        <p:spPr>
          <a:xfrm>
            <a:off x="5830971" y="1853248"/>
            <a:ext cx="5927603" cy="3951735"/>
          </a:xfrm>
          <a:prstGeom prst="rect">
            <a:avLst/>
          </a:prstGeom>
        </p:spPr>
      </p:pic>
    </p:spTree>
    <p:extLst>
      <p:ext uri="{BB962C8B-B14F-4D97-AF65-F5344CB8AC3E}">
        <p14:creationId xmlns:p14="http://schemas.microsoft.com/office/powerpoint/2010/main" val="39024698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Cutaway of Karst Landscape</a:t>
            </a:r>
            <a:endParaRPr lang="en-GB" dirty="0"/>
          </a:p>
        </p:txBody>
      </p:sp>
      <p:pic>
        <p:nvPicPr>
          <p:cNvPr id="1026" name="Picture 2" descr="https://cetologydotorg.files.wordpress.com/2015/01/karst_topography.jpg"/>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1575480" y="2052638"/>
            <a:ext cx="8002815" cy="41957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784406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7053" y="1172595"/>
            <a:ext cx="2591229" cy="3976180"/>
          </a:xfrm>
        </p:spPr>
        <p:txBody>
          <a:bodyPr/>
          <a:lstStyle/>
          <a:p>
            <a:pPr algn="ctr"/>
            <a:r>
              <a:rPr lang="en-US" sz="3600" dirty="0" smtClean="0"/>
              <a:t>Water changes the limestone landscape over time.</a:t>
            </a:r>
            <a:endParaRPr lang="en-GB" sz="3600" dirty="0"/>
          </a:p>
        </p:txBody>
      </p:sp>
      <p:pic>
        <p:nvPicPr>
          <p:cNvPr id="2050" name="Picture 2" descr="https://i0.wp.com/slideplayer.com/7694226/25/images/57/Features+of+karst+topography.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247360" y="298171"/>
            <a:ext cx="8330351" cy="62477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92733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9404723" cy="822290"/>
          </a:xfrm>
        </p:spPr>
        <p:txBody>
          <a:bodyPr/>
          <a:lstStyle/>
          <a:p>
            <a:pPr algn="ctr"/>
            <a:r>
              <a:rPr lang="en-US" sz="4000" dirty="0" smtClean="0"/>
              <a:t>Chocolate Hills-Cone karst formations</a:t>
            </a:r>
            <a:endParaRPr lang="en-GB" sz="4000" dirty="0"/>
          </a:p>
        </p:txBody>
      </p:sp>
      <p:pic>
        <p:nvPicPr>
          <p:cNvPr id="3074" name="Picture 2" descr="Image result for karst landscape chocolate hills"/>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974345" y="1419604"/>
            <a:ext cx="7739683" cy="412783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525854" y="1419604"/>
            <a:ext cx="2833352" cy="3785652"/>
          </a:xfrm>
          <a:prstGeom prst="rect">
            <a:avLst/>
          </a:prstGeom>
          <a:noFill/>
        </p:spPr>
        <p:txBody>
          <a:bodyPr wrap="square" rtlCol="0">
            <a:spAutoFit/>
          </a:bodyPr>
          <a:lstStyle/>
          <a:p>
            <a:r>
              <a:rPr lang="en-US" sz="2000" dirty="0" smtClean="0"/>
              <a:t>For years geologists have wondered how the Chocolate Hills were formed.  They now believe that the uplifted limestone was level and that the softer portions dissolved leaving the cone karst formations that we know as the Chocolate Hills.</a:t>
            </a:r>
            <a:endParaRPr lang="en-GB" sz="2000" dirty="0"/>
          </a:p>
        </p:txBody>
      </p:sp>
      <p:sp>
        <p:nvSpPr>
          <p:cNvPr id="5" name="TextBox 4"/>
          <p:cNvSpPr txBox="1"/>
          <p:nvPr/>
        </p:nvSpPr>
        <p:spPr>
          <a:xfrm>
            <a:off x="855145" y="5896740"/>
            <a:ext cx="11067917" cy="584775"/>
          </a:xfrm>
          <a:prstGeom prst="rect">
            <a:avLst/>
          </a:prstGeom>
          <a:noFill/>
        </p:spPr>
        <p:txBody>
          <a:bodyPr wrap="square" rtlCol="0">
            <a:spAutoFit/>
          </a:bodyPr>
          <a:lstStyle/>
          <a:p>
            <a:r>
              <a:rPr lang="en-US" sz="3200" b="1" dirty="0" smtClean="0">
                <a:solidFill>
                  <a:srgbClr val="FF0000"/>
                </a:solidFill>
              </a:rPr>
              <a:t>Try our Close Encounter with the Chocolate Hills Tour</a:t>
            </a:r>
            <a:endParaRPr lang="en-GB" sz="3200" b="1" dirty="0">
              <a:solidFill>
                <a:srgbClr val="FF0000"/>
              </a:solidFill>
            </a:endParaRPr>
          </a:p>
        </p:txBody>
      </p:sp>
    </p:spTree>
    <p:extLst>
      <p:ext uri="{BB962C8B-B14F-4D97-AF65-F5344CB8AC3E}">
        <p14:creationId xmlns:p14="http://schemas.microsoft.com/office/powerpoint/2010/main" val="23947478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duotone>
              <a:schemeClr val="bg2">
                <a:shade val="69000"/>
                <a:hueMod val="108000"/>
                <a:satMod val="164000"/>
                <a:lumMod val="74000"/>
              </a:schemeClr>
              <a:schemeClr val="bg2">
                <a:tint val="96000"/>
                <a:hueMod val="88000"/>
                <a:satMod val="140000"/>
                <a:lumMod val="132000"/>
              </a:schemeClr>
            </a:duotone>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46110" y="130261"/>
            <a:ext cx="9404723" cy="938200"/>
          </a:xfrm>
        </p:spPr>
        <p:txBody>
          <a:bodyPr/>
          <a:lstStyle/>
          <a:p>
            <a:pPr algn="ctr"/>
            <a:r>
              <a:rPr lang="en-US" sz="5400" dirty="0" smtClean="0"/>
              <a:t>The Caves of </a:t>
            </a:r>
            <a:r>
              <a:rPr lang="en-US" sz="5400" dirty="0" err="1" smtClean="0"/>
              <a:t>Batuan</a:t>
            </a:r>
            <a:endParaRPr lang="en-GB" sz="5400" dirty="0"/>
          </a:p>
        </p:txBody>
      </p:sp>
      <p:pic>
        <p:nvPicPr>
          <p:cNvPr id="3" name="Picture 2"/>
          <p:cNvPicPr preferRelativeResize="0">
            <a:picLocks/>
          </p:cNvPicPr>
          <p:nvPr/>
        </p:nvPicPr>
        <p:blipFill rotWithShape="1">
          <a:blip r:embed="rId3"/>
          <a:srcRect l="-1" r="22035" b="9999"/>
          <a:stretch/>
        </p:blipFill>
        <p:spPr>
          <a:xfrm>
            <a:off x="5971204" y="1519310"/>
            <a:ext cx="5437695" cy="3826413"/>
          </a:xfrm>
          <a:prstGeom prst="rect">
            <a:avLst/>
          </a:prstGeom>
        </p:spPr>
      </p:pic>
      <p:sp>
        <p:nvSpPr>
          <p:cNvPr id="4" name="TextBox 3"/>
          <p:cNvSpPr txBox="1"/>
          <p:nvPr/>
        </p:nvSpPr>
        <p:spPr>
          <a:xfrm>
            <a:off x="646111" y="1519310"/>
            <a:ext cx="4702361" cy="3046988"/>
          </a:xfrm>
          <a:prstGeom prst="rect">
            <a:avLst/>
          </a:prstGeom>
          <a:noFill/>
        </p:spPr>
        <p:txBody>
          <a:bodyPr wrap="square" rtlCol="0">
            <a:spAutoFit/>
          </a:bodyPr>
          <a:lstStyle/>
          <a:p>
            <a:pPr marL="342900" indent="-342900">
              <a:buFont typeface="Wingdings" panose="05000000000000000000" pitchFamily="2" charset="2"/>
              <a:buChar char="Ø"/>
            </a:pPr>
            <a:r>
              <a:rPr lang="en-US" sz="2400" dirty="0" smtClean="0"/>
              <a:t>No one knows how many caves there are in </a:t>
            </a:r>
            <a:r>
              <a:rPr lang="en-US" sz="2400" dirty="0" err="1" smtClean="0"/>
              <a:t>Batuan</a:t>
            </a:r>
            <a:r>
              <a:rPr lang="en-US" sz="2400" dirty="0" smtClean="0"/>
              <a:t>, but it’s safe to say that the hills are full of them!</a:t>
            </a:r>
          </a:p>
          <a:p>
            <a:pPr marL="342900" indent="-342900">
              <a:buFont typeface="Wingdings" panose="05000000000000000000" pitchFamily="2" charset="2"/>
              <a:buChar char="Ø"/>
            </a:pPr>
            <a:r>
              <a:rPr lang="en-US" sz="2400" dirty="0" smtClean="0"/>
              <a:t>You can see stalactites, stalagmites and other interesting formations like frozen waterfalls.</a:t>
            </a:r>
          </a:p>
        </p:txBody>
      </p:sp>
      <p:sp>
        <p:nvSpPr>
          <p:cNvPr id="5" name="TextBox 4"/>
          <p:cNvSpPr txBox="1"/>
          <p:nvPr/>
        </p:nvSpPr>
        <p:spPr>
          <a:xfrm>
            <a:off x="407233" y="5796572"/>
            <a:ext cx="11437033" cy="646331"/>
          </a:xfrm>
          <a:prstGeom prst="rect">
            <a:avLst/>
          </a:prstGeom>
          <a:noFill/>
        </p:spPr>
        <p:txBody>
          <a:bodyPr wrap="square" rtlCol="0">
            <a:spAutoFit/>
          </a:bodyPr>
          <a:lstStyle/>
          <a:p>
            <a:r>
              <a:rPr lang="en-US" sz="3600" b="1" dirty="0" smtClean="0">
                <a:solidFill>
                  <a:srgbClr val="FF0000"/>
                </a:solidFill>
              </a:rPr>
              <a:t>Try our </a:t>
            </a:r>
            <a:r>
              <a:rPr lang="en-US" sz="3600" b="1" dirty="0" err="1" smtClean="0">
                <a:solidFill>
                  <a:srgbClr val="FF0000"/>
                </a:solidFill>
              </a:rPr>
              <a:t>Janlud</a:t>
            </a:r>
            <a:r>
              <a:rPr lang="en-US" sz="3600" b="1" dirty="0" smtClean="0">
                <a:solidFill>
                  <a:srgbClr val="FF0000"/>
                </a:solidFill>
              </a:rPr>
              <a:t> Cave Tour or our Rizal Package Tour</a:t>
            </a:r>
            <a:endParaRPr lang="en-GB" sz="3600" b="1" dirty="0">
              <a:solidFill>
                <a:srgbClr val="FF0000"/>
              </a:solidFill>
            </a:endParaRPr>
          </a:p>
        </p:txBody>
      </p:sp>
    </p:spTree>
    <p:extLst>
      <p:ext uri="{BB962C8B-B14F-4D97-AF65-F5344CB8AC3E}">
        <p14:creationId xmlns:p14="http://schemas.microsoft.com/office/powerpoint/2010/main" val="26672268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93189" y="174127"/>
            <a:ext cx="5571809" cy="899564"/>
          </a:xfrm>
        </p:spPr>
        <p:txBody>
          <a:bodyPr/>
          <a:lstStyle/>
          <a:p>
            <a:pPr algn="ctr"/>
            <a:r>
              <a:rPr lang="en-US" sz="4800" dirty="0" smtClean="0"/>
              <a:t>Cave Creatures</a:t>
            </a:r>
            <a:endParaRPr lang="en-GB" sz="4800" dirty="0"/>
          </a:p>
        </p:txBody>
      </p:sp>
      <p:pic>
        <p:nvPicPr>
          <p:cNvPr id="4" name="Content Placeholder 3"/>
          <p:cNvPicPr>
            <a:picLocks noGrp="1" noChangeAspect="1"/>
          </p:cNvPicPr>
          <p:nvPr>
            <p:ph idx="1"/>
          </p:nvPr>
        </p:nvPicPr>
        <p:blipFill>
          <a:blip r:embed="rId2"/>
          <a:stretch>
            <a:fillRect/>
          </a:stretch>
        </p:blipFill>
        <p:spPr>
          <a:xfrm>
            <a:off x="778280" y="1630955"/>
            <a:ext cx="4229818" cy="2819879"/>
          </a:xfrm>
          <a:prstGeom prst="rect">
            <a:avLst/>
          </a:prstGeom>
        </p:spPr>
      </p:pic>
      <p:pic>
        <p:nvPicPr>
          <p:cNvPr id="3" name="Picture 2"/>
          <p:cNvPicPr>
            <a:picLocks noChangeAspect="1"/>
          </p:cNvPicPr>
          <p:nvPr/>
        </p:nvPicPr>
        <p:blipFill rotWithShape="1">
          <a:blip r:embed="rId3"/>
          <a:srcRect l="-38667" t="-46750" r="38667" b="46750"/>
          <a:stretch/>
        </p:blipFill>
        <p:spPr>
          <a:xfrm>
            <a:off x="3422207" y="-876132"/>
            <a:ext cx="7990449" cy="5326966"/>
          </a:xfrm>
          <a:prstGeom prst="rect">
            <a:avLst/>
          </a:prstGeom>
        </p:spPr>
      </p:pic>
      <p:sp>
        <p:nvSpPr>
          <p:cNvPr id="5" name="TextBox 4"/>
          <p:cNvSpPr txBox="1"/>
          <p:nvPr/>
        </p:nvSpPr>
        <p:spPr>
          <a:xfrm>
            <a:off x="778280" y="5008098"/>
            <a:ext cx="10634376" cy="1384995"/>
          </a:xfrm>
          <a:prstGeom prst="rect">
            <a:avLst/>
          </a:prstGeom>
          <a:noFill/>
        </p:spPr>
        <p:txBody>
          <a:bodyPr wrap="square" rtlCol="0">
            <a:spAutoFit/>
          </a:bodyPr>
          <a:lstStyle/>
          <a:p>
            <a:r>
              <a:rPr lang="en-US" sz="2800" dirty="0" smtClean="0"/>
              <a:t>Every large cave in has bats, nine different species have been found in </a:t>
            </a:r>
            <a:r>
              <a:rPr lang="en-US" sz="2800" dirty="0" err="1" smtClean="0"/>
              <a:t>Batuan’s</a:t>
            </a:r>
            <a:r>
              <a:rPr lang="en-US" sz="2800" dirty="0" smtClean="0"/>
              <a:t> caves.  You may also find the Tailless Whip Scorpion or small albino crustaceans</a:t>
            </a:r>
            <a:r>
              <a:rPr lang="en-US" sz="2400" dirty="0" smtClean="0"/>
              <a:t>.</a:t>
            </a:r>
            <a:endParaRPr lang="en-GB" sz="2400" dirty="0"/>
          </a:p>
        </p:txBody>
      </p:sp>
    </p:spTree>
    <p:extLst>
      <p:ext uri="{BB962C8B-B14F-4D97-AF65-F5344CB8AC3E}">
        <p14:creationId xmlns:p14="http://schemas.microsoft.com/office/powerpoint/2010/main" val="193049605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br>
              <a:rPr lang="en-US" dirty="0" smtClean="0"/>
            </a:br>
            <a:r>
              <a:rPr lang="en-US" dirty="0" smtClean="0"/>
              <a:t/>
            </a:r>
            <a:br>
              <a:rPr lang="en-US" dirty="0" smtClean="0"/>
            </a:br>
            <a:r>
              <a:rPr lang="en-US" dirty="0"/>
              <a:t> </a:t>
            </a:r>
            <a:endParaRPr lang="en-GB" dirty="0"/>
          </a:p>
        </p:txBody>
      </p:sp>
      <p:sp>
        <p:nvSpPr>
          <p:cNvPr id="3" name="Content Placeholder 2"/>
          <p:cNvSpPr>
            <a:spLocks noGrp="1"/>
          </p:cNvSpPr>
          <p:nvPr>
            <p:ph idx="1"/>
          </p:nvPr>
        </p:nvSpPr>
        <p:spPr>
          <a:xfrm>
            <a:off x="912678" y="662000"/>
            <a:ext cx="8946541" cy="1191248"/>
          </a:xfrm>
        </p:spPr>
        <p:txBody>
          <a:bodyPr>
            <a:normAutofit/>
          </a:bodyPr>
          <a:lstStyle/>
          <a:p>
            <a:pPr algn="ctr"/>
            <a:r>
              <a:rPr lang="en-US" sz="3600" dirty="0" smtClean="0"/>
              <a:t>How are </a:t>
            </a:r>
            <a:r>
              <a:rPr lang="en-US" sz="3600" dirty="0" err="1" smtClean="0"/>
              <a:t>Batuan’s</a:t>
            </a:r>
            <a:r>
              <a:rPr lang="en-US" sz="3600" dirty="0" smtClean="0"/>
              <a:t> karst springs and rice fields related to each other?</a:t>
            </a:r>
            <a:endParaRPr lang="en-GB" sz="3600" dirty="0"/>
          </a:p>
        </p:txBody>
      </p:sp>
      <p:sp>
        <p:nvSpPr>
          <p:cNvPr id="4" name="AutoShape 2" descr="Image result for karst springs"/>
          <p:cNvSpPr>
            <a:spLocks noChangeAspect="1" noChangeArrowheads="1"/>
          </p:cNvSpPr>
          <p:nvPr/>
        </p:nvSpPr>
        <p:spPr bwMode="auto">
          <a:xfrm>
            <a:off x="1430583" y="2428044"/>
            <a:ext cx="1235344" cy="1235348"/>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5" name="Picture 4"/>
          <p:cNvPicPr>
            <a:picLocks noChangeAspect="1"/>
          </p:cNvPicPr>
          <p:nvPr/>
        </p:nvPicPr>
        <p:blipFill>
          <a:blip r:embed="rId2"/>
          <a:stretch>
            <a:fillRect/>
          </a:stretch>
        </p:blipFill>
        <p:spPr>
          <a:xfrm>
            <a:off x="912678" y="2937321"/>
            <a:ext cx="4565175" cy="3419475"/>
          </a:xfrm>
          <a:prstGeom prst="rect">
            <a:avLst/>
          </a:prstGeom>
        </p:spPr>
      </p:pic>
      <p:pic>
        <p:nvPicPr>
          <p:cNvPr id="6" name="Picture 5"/>
          <p:cNvPicPr>
            <a:picLocks noChangeAspect="1"/>
          </p:cNvPicPr>
          <p:nvPr/>
        </p:nvPicPr>
        <p:blipFill>
          <a:blip r:embed="rId3"/>
          <a:stretch>
            <a:fillRect/>
          </a:stretch>
        </p:blipFill>
        <p:spPr>
          <a:xfrm>
            <a:off x="6694867" y="2937321"/>
            <a:ext cx="4572000" cy="3419475"/>
          </a:xfrm>
          <a:prstGeom prst="rect">
            <a:avLst/>
          </a:prstGeom>
        </p:spPr>
      </p:pic>
    </p:spTree>
    <p:extLst>
      <p:ext uri="{BB962C8B-B14F-4D97-AF65-F5344CB8AC3E}">
        <p14:creationId xmlns:p14="http://schemas.microsoft.com/office/powerpoint/2010/main" val="117607300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karst landscape of </a:t>
            </a:r>
            <a:r>
              <a:rPr lang="en-US" dirty="0" err="1" smtClean="0"/>
              <a:t>Batuan</a:t>
            </a:r>
            <a:r>
              <a:rPr lang="en-US" dirty="0" smtClean="0"/>
              <a:t> is essential for rice farming</a:t>
            </a:r>
            <a:endParaRPr lang="en-GB" dirty="0"/>
          </a:p>
        </p:txBody>
      </p:sp>
      <p:pic>
        <p:nvPicPr>
          <p:cNvPr id="3" name="Picture 2"/>
          <p:cNvPicPr>
            <a:picLocks noChangeAspect="1"/>
          </p:cNvPicPr>
          <p:nvPr/>
        </p:nvPicPr>
        <p:blipFill>
          <a:blip r:embed="rId2"/>
          <a:stretch>
            <a:fillRect/>
          </a:stretch>
        </p:blipFill>
        <p:spPr>
          <a:xfrm>
            <a:off x="6190289" y="1983221"/>
            <a:ext cx="5471827" cy="4098390"/>
          </a:xfrm>
          <a:prstGeom prst="rect">
            <a:avLst/>
          </a:prstGeom>
        </p:spPr>
      </p:pic>
      <p:sp>
        <p:nvSpPr>
          <p:cNvPr id="5" name="TextBox 4"/>
          <p:cNvSpPr txBox="1"/>
          <p:nvPr/>
        </p:nvSpPr>
        <p:spPr>
          <a:xfrm>
            <a:off x="646111" y="2250831"/>
            <a:ext cx="5191981" cy="3539430"/>
          </a:xfrm>
          <a:prstGeom prst="rect">
            <a:avLst/>
          </a:prstGeom>
          <a:noFill/>
        </p:spPr>
        <p:txBody>
          <a:bodyPr wrap="square" rtlCol="0">
            <a:spAutoFit/>
          </a:bodyPr>
          <a:lstStyle/>
          <a:p>
            <a:r>
              <a:rPr lang="en-US" sz="2800" dirty="0" smtClean="0"/>
              <a:t>The numerous springs in </a:t>
            </a:r>
            <a:r>
              <a:rPr lang="en-US" sz="2800" dirty="0" err="1"/>
              <a:t>B</a:t>
            </a:r>
            <a:r>
              <a:rPr lang="en-US" sz="2800" dirty="0" err="1" smtClean="0"/>
              <a:t>atuan</a:t>
            </a:r>
            <a:r>
              <a:rPr lang="en-US" sz="2800" dirty="0" smtClean="0"/>
              <a:t> are often found at the base of the hills and mountains.</a:t>
            </a:r>
          </a:p>
          <a:p>
            <a:r>
              <a:rPr lang="en-US" sz="2800" dirty="0" smtClean="0"/>
              <a:t>Over the years, this water has been diverted to the rice fields so that they can be flooded and irrigated.</a:t>
            </a:r>
            <a:endParaRPr lang="en-GB" sz="2800" dirty="0"/>
          </a:p>
        </p:txBody>
      </p:sp>
    </p:spTree>
    <p:extLst>
      <p:ext uri="{BB962C8B-B14F-4D97-AF65-F5344CB8AC3E}">
        <p14:creationId xmlns:p14="http://schemas.microsoft.com/office/powerpoint/2010/main" val="4346379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742</TotalTime>
  <Words>521</Words>
  <Application>Microsoft Office PowerPoint</Application>
  <PresentationFormat>Widescreen</PresentationFormat>
  <Paragraphs>41</Paragraphs>
  <Slides>13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Century Gothic</vt:lpstr>
      <vt:lpstr>Wingdings</vt:lpstr>
      <vt:lpstr>Wingdings 3</vt:lpstr>
      <vt:lpstr>Ion</vt:lpstr>
      <vt:lpstr>Batuan’s Karst Landscapes</vt:lpstr>
      <vt:lpstr>What is a karst landscape?</vt:lpstr>
      <vt:lpstr>Cutaway of Karst Landscape</vt:lpstr>
      <vt:lpstr>Water changes the limestone landscape over time.</vt:lpstr>
      <vt:lpstr>Chocolate Hills-Cone karst formations</vt:lpstr>
      <vt:lpstr>The Caves of Batuan</vt:lpstr>
      <vt:lpstr>Cave Creatures</vt:lpstr>
      <vt:lpstr>    </vt:lpstr>
      <vt:lpstr>The karst landscape of Batuan is essential for rice farming</vt:lpstr>
      <vt:lpstr>The whole rice field flows with spring water!</vt:lpstr>
      <vt:lpstr>Why is the Loboc River green?</vt:lpstr>
      <vt:lpstr>The Loboc River is called the Makapiko in Batuan</vt:lpstr>
      <vt:lpstr>BATUAN TOURISM OFFICE UNDISCOVERED ADVENTURE TOURS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Karst Landscapes</dc:title>
  <dc:creator>USER</dc:creator>
  <cp:lastModifiedBy>USER</cp:lastModifiedBy>
  <cp:revision>40</cp:revision>
  <dcterms:created xsi:type="dcterms:W3CDTF">2019-01-28T18:18:48Z</dcterms:created>
  <dcterms:modified xsi:type="dcterms:W3CDTF">2019-03-13T16:37:54Z</dcterms:modified>
</cp:coreProperties>
</file>